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522" r:id="rId2"/>
    <p:sldId id="523" r:id="rId3"/>
    <p:sldId id="525" r:id="rId4"/>
    <p:sldId id="526" r:id="rId5"/>
    <p:sldId id="527" r:id="rId6"/>
    <p:sldId id="528" r:id="rId7"/>
    <p:sldId id="529" r:id="rId8"/>
    <p:sldId id="530" r:id="rId9"/>
    <p:sldId id="531" r:id="rId10"/>
    <p:sldId id="532" r:id="rId11"/>
    <p:sldId id="533" r:id="rId12"/>
    <p:sldId id="534" r:id="rId13"/>
    <p:sldId id="535" r:id="rId14"/>
    <p:sldId id="536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44" r:id="rId23"/>
    <p:sldId id="545" r:id="rId24"/>
    <p:sldId id="546" r:id="rId25"/>
    <p:sldId id="547" r:id="rId26"/>
    <p:sldId id="548" r:id="rId27"/>
    <p:sldId id="549" r:id="rId28"/>
    <p:sldId id="550" r:id="rId29"/>
    <p:sldId id="551" r:id="rId30"/>
    <p:sldId id="552" r:id="rId31"/>
    <p:sldId id="553" r:id="rId32"/>
    <p:sldId id="554" r:id="rId33"/>
    <p:sldId id="555" r:id="rId34"/>
    <p:sldId id="556" r:id="rId35"/>
    <p:sldId id="557" r:id="rId36"/>
    <p:sldId id="558" r:id="rId37"/>
    <p:sldId id="559" r:id="rId38"/>
    <p:sldId id="560" r:id="rId39"/>
    <p:sldId id="561" r:id="rId40"/>
    <p:sldId id="562" r:id="rId41"/>
    <p:sldId id="563" r:id="rId42"/>
    <p:sldId id="564" r:id="rId43"/>
    <p:sldId id="565" r:id="rId44"/>
    <p:sldId id="566" r:id="rId45"/>
    <p:sldId id="567" r:id="rId46"/>
    <p:sldId id="568" r:id="rId47"/>
    <p:sldId id="569" r:id="rId48"/>
    <p:sldId id="570" r:id="rId49"/>
    <p:sldId id="571" r:id="rId50"/>
    <p:sldId id="572" r:id="rId51"/>
    <p:sldId id="573" r:id="rId52"/>
    <p:sldId id="574" r:id="rId53"/>
    <p:sldId id="575" r:id="rId54"/>
    <p:sldId id="576" r:id="rId55"/>
    <p:sldId id="577" r:id="rId56"/>
    <p:sldId id="578" r:id="rId57"/>
    <p:sldId id="579" r:id="rId58"/>
    <p:sldId id="580" r:id="rId59"/>
    <p:sldId id="581" r:id="rId60"/>
    <p:sldId id="582" r:id="rId61"/>
    <p:sldId id="583" r:id="rId62"/>
    <p:sldId id="584" r:id="rId63"/>
    <p:sldId id="585" r:id="rId64"/>
    <p:sldId id="586" r:id="rId65"/>
    <p:sldId id="587" r:id="rId66"/>
    <p:sldId id="588" r:id="rId67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41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9E7025-BEF8-4789-A84E-1B2D4A879C4F}" type="datetimeFigureOut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5EE98E7-CDF3-4447-96F8-45D2ED1E70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602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513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69CCD-3F8B-4B5F-A66F-3E967814095C}" type="datetimeFigureOut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05" y="4416426"/>
            <a:ext cx="5504204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513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291F9-2AF3-48B8-A0F8-7AFAAC795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830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291F9-2AF3-48B8-A0F8-7AFAAC79535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78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291F9-2AF3-48B8-A0F8-7AFAAC79535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291F9-2AF3-48B8-A0F8-7AFAAC79535A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37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E0C9-8FB3-466C-87EA-EE72E8E8E02E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9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B2A5-1691-49CC-9051-2D6BAC2D5E97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7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E093-3683-4D82-986B-FCEE33984419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C0E10-9D10-4236-B117-B4982711BDA5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9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6130-4717-414B-92C5-2A45BC2D9490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6F02F-C64E-417D-9A55-915B191E005E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1F07-725F-4338-88EA-5CD9C73BE79A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6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18C2-08A1-44AA-B17F-AC09FD464B99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68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C114-45ED-4BFA-A1FB-798738D62312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85BEF-CCFF-4DB4-B11B-05DE6BA865AE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16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11311-6809-44BE-9AB7-F31C115FCA00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9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35481-190E-4ACC-88E1-304C29B5A2F7}" type="datetime1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6F00A-DF88-40C7-8199-3E053E43E2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73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19200" y="2209800"/>
            <a:ext cx="65532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A Walk In The Woods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at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Camp Timberledge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Beach Lake, PA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www.camptimberledge.org</a:t>
            </a:r>
            <a:br>
              <a:rPr lang="en-US" sz="2200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Dr. David S. Barnes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abarnes2@rochester.rr.com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July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2014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1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Presentation Outline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endParaRPr lang="en-US" dirty="0" smtClean="0"/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Website resources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Map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Fast Facts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Water 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Land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Arboretum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Plants of the Arboretum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Animals of Camp Timberledge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Pictures for Nature Study PowerPoint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0"/>
            <a:ext cx="9347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6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ictures for Nature Study PowerPoint\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76200"/>
            <a:ext cx="92456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Pictures for Nature Study PowerPoint\0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7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Pictures for Nature Study PowerPoint\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015462" y="-1167862"/>
            <a:ext cx="6960677" cy="929640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858000" y="4572000"/>
            <a:ext cx="121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      </a:t>
            </a:r>
            <a:r>
              <a:rPr lang="en-US" sz="800" b="1" dirty="0" smtClean="0">
                <a:latin typeface="Arial" pitchFamily="34" charset="0"/>
                <a:cs typeface="Arial" pitchFamily="34" charset="0"/>
              </a:rPr>
              <a:t>Arboretum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Facts III.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4800600"/>
            <a:ext cx="30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464820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Arboretum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26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C. Fast Facts 1.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2964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Altitude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Mountain top is 1485 feet above sea level, 	lowest level is 970 feet at the base of the waterfall.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Elevation change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about 515 feet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(Empire State Building 1250)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Camp size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 270 acres.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Lake size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 20 acres, depth 8-10 feet.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Pond size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 1 acre, depth 8 feet near dam.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Upper pond size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- 1/8 acre, depth 6-8 feet.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Five vernal ponds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 dry to 3 feet depth.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Fast Facts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Forest type </a:t>
            </a:r>
            <a:r>
              <a:rPr lang="en-US" dirty="0">
                <a:latin typeface="Arial" pitchFamily="34" charset="0"/>
                <a:cs typeface="Arial" pitchFamily="34" charset="0"/>
              </a:rPr>
              <a:t>–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commonly called a Northern </a:t>
            </a:r>
            <a:r>
              <a:rPr lang="en-US" dirty="0">
                <a:latin typeface="Arial" pitchFamily="34" charset="0"/>
                <a:cs typeface="Arial" pitchFamily="34" charset="0"/>
              </a:rPr>
              <a:t>Hardwood Forest with trees such as maples, beech, birches, and white ash.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Rock types </a:t>
            </a:r>
            <a:r>
              <a:rPr lang="en-US" dirty="0">
                <a:latin typeface="Arial" pitchFamily="34" charset="0"/>
                <a:cs typeface="Arial" pitchFamily="34" charset="0"/>
              </a:rPr>
              <a:t>– mostly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Sedimentary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Sandstone from compressed sand and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Shale from compressed mud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Fish</a:t>
            </a:r>
            <a:r>
              <a:rPr lang="en-US" dirty="0">
                <a:latin typeface="Arial" pitchFamily="34" charset="0"/>
                <a:cs typeface="Arial" pitchFamily="34" charset="0"/>
              </a:rPr>
              <a:t> – Large mouth bass, sunfish, pickerel, bullhead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For a comprehensive listing of flora and fauna see the PowerPoint – “Life at Camp Timberledge” or “Checklist of Animals and Plants at Camp Timberledge.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1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Fast Facts 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059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Initial Camp land purchase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1850 by James A. Olver from Liscard, Cornwell, England –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land essentially as the Indians left it.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Lake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formed 1930’s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Pond 1950’s, upper pond 1980’s.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Camping Program for children/youth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started in mid 1950’s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Buildings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One room stone house  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11’x13’, first building on present camp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property, built in 1850’s, in forest near waterfall, walls being restored.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Lodge and Ice House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1930’s.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Dining Hall, Chapel (now Cabin) </a:t>
            </a:r>
          </a:p>
          <a:p>
            <a:pPr lvl="1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and Buck/Doe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1950’s.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Boat House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1960’s.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Camp Center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1980’s.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Cabins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2000’s.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Lodge, Buck &amp; Doe, Chapel &amp; Camp </a:t>
            </a:r>
          </a:p>
          <a:p>
            <a:pPr lvl="1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Center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refurbished 2000’s.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657600"/>
            <a:ext cx="347896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638800" y="4724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Pioneer stone house  wall</a:t>
            </a:r>
            <a:endParaRPr lang="en-US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98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D. Water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Lake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Ponds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Bridges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Streams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Arial" pitchFamily="34" charset="0"/>
                <a:cs typeface="Arial" pitchFamily="34" charset="0"/>
              </a:rPr>
              <a:t>Waterfalls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Spillways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Fords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Water bars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Arial" pitchFamily="34" charset="0"/>
                <a:cs typeface="Arial" pitchFamily="34" charset="0"/>
              </a:rPr>
              <a:t>Vernal Ponds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Springs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High Bridge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4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arnes\Documents\2009 DAVID'S DOCUMENTS\Swimming 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latin typeface="Arial" pitchFamily="34" charset="0"/>
                <a:cs typeface="Arial" pitchFamily="34" charset="0"/>
              </a:rPr>
              <a:t>1. Lake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1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barnes\Documents\2009 DAVID'S DOCUMENTS\IMG_39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228600"/>
            <a:ext cx="22236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Pond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ictures for Nature Study PowerPoint\1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93" y="-1"/>
            <a:ext cx="4602480" cy="335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Pictures for Nature Study PowerPoint\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Pictures for Nature Study PowerPoint\0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4169"/>
            <a:ext cx="4572000" cy="350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Pictures for Nature Study PowerPoint\0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83280"/>
            <a:ext cx="4572000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-152400"/>
            <a:ext cx="8229600" cy="1570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Bridges</a:t>
            </a:r>
            <a:endParaRPr lang="en-US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0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arnes\Documents\2009 DAVID'S DOCUMENTS\Waterfall winter100_46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7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latin typeface="Arial" pitchFamily="34" charset="0"/>
                <a:cs typeface="Arial" pitchFamily="34" charset="0"/>
              </a:rPr>
              <a:t>4. Stream and Foot Bridge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3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barnes\Documents\2009 DAVID'S DOCUMENTS\Kids waterfalls DCP_11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228600"/>
            <a:ext cx="31757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Waterfall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6. Water Bar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2700" dirty="0" smtClean="0">
                <a:latin typeface="Arial" pitchFamily="34" charset="0"/>
                <a:cs typeface="Arial" pitchFamily="34" charset="0"/>
              </a:rPr>
              <a:t>A diagonal channel across a trail/road on a hillside to divert water from trail/road and decrease erosion.</a:t>
            </a:r>
            <a:endParaRPr 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3450"/>
            <a:ext cx="7062953" cy="449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514600" y="48006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Water bar on trail to waterfall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7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 Spillways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 area of 6’ to 8’ wide of the lake dam and pond dam that is a foot or so lower than the grass top of the dam.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designed to protect the dam especially during intense  storms by letting water to flow over the rock-lined spillway instead of over the grass – topped dam.</a:t>
            </a:r>
          </a:p>
          <a:p>
            <a:pPr>
              <a:buNone/>
            </a:pPr>
            <a:r>
              <a:rPr lang="en-US" sz="2400" dirty="0" smtClean="0"/>
              <a:t>                    </a:t>
            </a:r>
            <a:r>
              <a:rPr lang="en-US" sz="2400" b="1" dirty="0" smtClean="0"/>
              <a:t>Pond Spillway</a:t>
            </a:r>
            <a:r>
              <a:rPr lang="en-US" sz="2400" dirty="0" smtClean="0"/>
              <a:t>		          </a:t>
            </a:r>
            <a:r>
              <a:rPr lang="en-US" sz="2400" b="1" dirty="0" smtClean="0"/>
              <a:t>  Lake Spillway</a:t>
            </a:r>
          </a:p>
          <a:p>
            <a:endParaRPr lang="en-US" sz="2400" dirty="0"/>
          </a:p>
        </p:txBody>
      </p:sp>
      <p:pic>
        <p:nvPicPr>
          <p:cNvPr id="4" name="Picture 2" descr="E:\Pictures for Nature Study PowerPoint\1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54664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194" name="Picture 2" descr="E:\New folder\November 7 13 CT 11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54664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61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8. Fords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Area for stream crossing through water in a shallow stream bed.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Commonly used by pioneers in camp area.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Below Lake dam</a:t>
            </a:r>
            <a:r>
              <a:rPr lang="en-US" dirty="0" smtClean="0"/>
              <a:t>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Above waterfall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48006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Ford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E:\New folder\November 7 13 CT 112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3" b="14188"/>
          <a:stretch/>
        </p:blipFill>
        <p:spPr bwMode="auto">
          <a:xfrm>
            <a:off x="4648200" y="3458030"/>
            <a:ext cx="4188451" cy="33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43600" y="44958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Ford  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8" name="Picture 4" descr="E:\New folder\November 7 13 CT 11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4" y="3458030"/>
            <a:ext cx="3823132" cy="33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81100" y="4864479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Ford 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4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9</a:t>
            </a:r>
            <a:r>
              <a:rPr lang="en-US" sz="4000" b="1" dirty="0" smtClean="0"/>
              <a:t>. Five </a:t>
            </a:r>
            <a:br>
              <a:rPr lang="en-US" sz="4000" b="1" dirty="0" smtClean="0"/>
            </a:br>
            <a:r>
              <a:rPr lang="en-US" sz="4000" b="1" dirty="0" smtClean="0"/>
              <a:t>Vernal Ponds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Ponds that typically dry up in the summer.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Great for amphibians e.g. frogs, and reptiles due to too little water in summer for fish (their major predator) to survive.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E:\Pictures for Nature Study PowerPoint\0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" y="4142924"/>
            <a:ext cx="3730171" cy="279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Pictures for Nature Study PowerPoint\1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243616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Pictures for Nature Study PowerPoint\1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60486" cy="248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ictures for Nature Study PowerPoint\1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-54429"/>
            <a:ext cx="3124200" cy="246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Pictures for Nature Study PowerPoint\1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58354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203086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Peter’s 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1" y="6553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Arboretum 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6324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Frog 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1" y="1828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Wetland 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2484665"/>
            <a:ext cx="144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Trail Pond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10. Springs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Water flows to the surface of the earth from the underground.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098" name="Picture 2" descr="E:\New folder\November 7 13 CT 1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67056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4419600"/>
            <a:ext cx="95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Spring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5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11. High Bridge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Used in the mid to late 19th Century</a:t>
            </a:r>
            <a:br>
              <a:rPr lang="en-US" sz="3100" dirty="0" smtClean="0"/>
            </a:br>
            <a:r>
              <a:rPr lang="en-US" sz="3100" dirty="0" smtClean="0"/>
              <a:t>No remains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122" name="Picture 2" descr="E:\New folder\November 7 13 CT 1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54864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57600" y="36576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Bridge site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76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12. General Water Flow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Stream water flow </a:t>
            </a:r>
            <a:r>
              <a:rPr lang="en-US" dirty="0">
                <a:latin typeface="Arial" pitchFamily="34" charset="0"/>
                <a:cs typeface="Arial" pitchFamily="34" charset="0"/>
              </a:rPr>
              <a:t>– wetland near basketball court   upper pond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stream     </a:t>
            </a:r>
            <a:r>
              <a:rPr lang="en-US" dirty="0">
                <a:latin typeface="Arial" pitchFamily="34" charset="0"/>
                <a:cs typeface="Arial" pitchFamily="34" charset="0"/>
              </a:rPr>
              <a:t>pond    stream     lake    stream          waterfall     stream      South Calkins Creek    Delaware River   Delaware Bay 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Philadelphia     Atlantic Ocean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810000" y="2362200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6248400" y="2407919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7848600" y="2407919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1828800" y="2895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3581400" y="2895600"/>
            <a:ext cx="3429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4876800" y="2895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6629400" y="2895600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2514600" y="3352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4343400" y="3375659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8610600" y="332994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3752850" y="3810000"/>
            <a:ext cx="17145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3200400" y="4343400"/>
            <a:ext cx="304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E. Land: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Glaciers 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uring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 Ice Age 15,000 years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ago glaciers from upper Canada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covered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camp and all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mountain tops and valleys in North East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Pennsylvania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The slowly moving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ice,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over 1000 feet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thick deep, ground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rocks and boulders – everything in its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way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Shaped the mountains, valleys, and swamps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" name="Picture 1" descr="C:\Users\barnes1\Desktop\Documents\Alaska trip 10 25 13\Alaska Trip 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0"/>
            <a:ext cx="9144000" cy="33528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90600" y="5311312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Modern glacier in Alaska moving down valley between mountains to the ocean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5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Rocks: Three General Types</a:t>
            </a:r>
            <a:br>
              <a:rPr lang="en-US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Sedimentary Rock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229600" cy="4983163"/>
          </a:xfrm>
        </p:spPr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Sandstone (from sand) and Shale (from mud) formed with great temperature and pressure.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Formed in Layers.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Most common rock type found in Pennsylvania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E:\Pictures for Nature Study PowerPoint\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352800"/>
            <a:ext cx="4953000" cy="333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3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Pictures for Nature Study PowerPoint\0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:\Pictures for Nature Study PowerPoint\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4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:\Pictures for Nature Study PowerPoint\1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E:\Pictures for Nature Study PowerPoint\1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Pioneer Stone House 11’ x 13’</a:t>
            </a:r>
            <a:br>
              <a:rPr lang="en-US" dirty="0" smtClean="0"/>
            </a:br>
            <a:r>
              <a:rPr lang="en-US" dirty="0" smtClean="0"/>
              <a:t>Built in 1850’s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40963" cy="821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066800" y="4352091"/>
            <a:ext cx="838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Old Pioneer Stone House Built 1850’s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Walls being restored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Walls composed of Sedimentary Rock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Near High Bridge 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3400" y="5029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2. Igneous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From cooling </a:t>
            </a:r>
            <a:r>
              <a:rPr lang="en-US" dirty="0">
                <a:latin typeface="Arial" pitchFamily="34" charset="0"/>
                <a:cs typeface="Arial" pitchFamily="34" charset="0"/>
              </a:rPr>
              <a:t>molten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Volcanic material </a:t>
            </a:r>
            <a:r>
              <a:rPr lang="en-US" dirty="0">
                <a:latin typeface="Arial" pitchFamily="34" charset="0"/>
                <a:cs typeface="Arial" pitchFamily="34" charset="0"/>
              </a:rPr>
              <a:t>either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Lava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(above ground)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 Magma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(below ground)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Found in southeast PA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E.g. granite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074" name="Picture 2" descr="C:\Users\librarypublic\Documents\thCAC9280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180796"/>
            <a:ext cx="4419600" cy="358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00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3. Metamorphic Rocks </a:t>
            </a:r>
            <a:r>
              <a:rPr lang="en-US" sz="2700" dirty="0" smtClean="0">
                <a:latin typeface="Arial" pitchFamily="34" charset="0"/>
                <a:cs typeface="Arial" pitchFamily="34" charset="0"/>
              </a:rPr>
              <a:t>e.g. marble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2200" dirty="0" smtClean="0">
                <a:latin typeface="Arial" pitchFamily="34" charset="0"/>
                <a:cs typeface="Arial" pitchFamily="34" charset="0"/>
              </a:rPr>
              <a:t>Composed of sedimentary, igneous (volcanic) and older metaphoric  rocks under great temperature and pressure.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E:\Pictures for Nature Study PowerPoint\1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1600201"/>
            <a:ext cx="7010399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800" y="5791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Found in area of Arboretum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91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rmAutofit/>
          </a:bodyPr>
          <a:lstStyle/>
          <a:p>
            <a:endParaRPr lang="en-US" sz="3600" dirty="0"/>
          </a:p>
        </p:txBody>
      </p:sp>
      <p:pic>
        <p:nvPicPr>
          <p:cNvPr id="4" name="Picture 2" descr="E:\Pictures for Nature Study PowerPoint\1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1231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905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Mountain top Boulder</a:t>
            </a:r>
            <a:r>
              <a:rPr lang="en-US" sz="4400" b="1" dirty="0">
                <a:ln w="1905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4400" b="1" dirty="0">
                <a:ln w="1905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3600" b="1" dirty="0">
                <a:ln w="1905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1485 feet above sea level</a:t>
            </a:r>
            <a:endParaRPr lang="en-US" b="1" dirty="0">
              <a:ln w="1905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072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 The Arboretum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87963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 smtClean="0">
                <a:latin typeface="Arial" pitchFamily="34" charset="0"/>
                <a:cs typeface="Arial" pitchFamily="34" charset="0"/>
              </a:rPr>
              <a:t>Newly restored Nature and Archery/Program Area between the pond and lake shores and the stone wall.</a:t>
            </a:r>
          </a:p>
          <a:p>
            <a:r>
              <a:rPr lang="en-US" sz="7200" b="1" dirty="0" smtClean="0">
                <a:latin typeface="Arial" pitchFamily="34" charset="0"/>
                <a:cs typeface="Arial" pitchFamily="34" charset="0"/>
              </a:rPr>
              <a:t>Development  Summer 2012-2013</a:t>
            </a:r>
          </a:p>
          <a:p>
            <a:pPr>
              <a:buNone/>
            </a:pPr>
            <a:r>
              <a:rPr lang="en-US" sz="9800" b="1" dirty="0" smtClean="0">
                <a:latin typeface="Arial" pitchFamily="34" charset="0"/>
                <a:cs typeface="Arial" pitchFamily="34" charset="0"/>
              </a:rPr>
              <a:t>				     </a:t>
            </a:r>
            <a:r>
              <a:rPr lang="en-US" sz="12800" b="1" i="1" dirty="0" smtClean="0">
                <a:latin typeface="Arial" pitchFamily="34" charset="0"/>
                <a:cs typeface="Arial" pitchFamily="34" charset="0"/>
              </a:rPr>
              <a:t>Trails</a:t>
            </a:r>
          </a:p>
          <a:p>
            <a:pPr>
              <a:buNone/>
            </a:pPr>
            <a:endParaRPr lang="en-US" sz="56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9800" b="1" i="1" dirty="0" smtClean="0">
                <a:latin typeface="Arial" pitchFamily="34" charset="0"/>
                <a:cs typeface="Arial" pitchFamily="34" charset="0"/>
              </a:rPr>
              <a:t>   				     </a:t>
            </a:r>
            <a:r>
              <a:rPr lang="en-US" sz="12000" b="1" i="1" dirty="0" smtClean="0">
                <a:latin typeface="Arial" pitchFamily="34" charset="0"/>
                <a:cs typeface="Arial" pitchFamily="34" charset="0"/>
              </a:rPr>
              <a:t>Nature Signage</a:t>
            </a:r>
          </a:p>
          <a:p>
            <a:pPr>
              <a:buNone/>
            </a:pPr>
            <a:endParaRPr lang="en-US" sz="56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9800" b="1" dirty="0" smtClean="0">
                <a:latin typeface="Arial" pitchFamily="34" charset="0"/>
                <a:cs typeface="Arial" pitchFamily="34" charset="0"/>
              </a:rPr>
              <a:t>   				     </a:t>
            </a: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Benches</a:t>
            </a:r>
          </a:p>
          <a:p>
            <a:pPr>
              <a:buNone/>
            </a:pPr>
            <a:endParaRPr lang="en-US" sz="5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   				    Labeled trees</a:t>
            </a:r>
          </a:p>
          <a:p>
            <a:pPr>
              <a:buNone/>
            </a:pP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9800" b="1" dirty="0" smtClean="0">
                <a:latin typeface="Arial" pitchFamily="34" charset="0"/>
                <a:cs typeface="Arial" pitchFamily="34" charset="0"/>
              </a:rPr>
              <a:t>   				     </a:t>
            </a: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Vernal ponds</a:t>
            </a:r>
          </a:p>
          <a:p>
            <a:pPr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				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				     Archery Area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2800" b="1" dirty="0" smtClean="0">
                <a:latin typeface="Arial" pitchFamily="34" charset="0"/>
                <a:cs typeface="Arial" pitchFamily="34" charset="0"/>
              </a:rPr>
              <a:t> Plantings of trees, bushes, and flowers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		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endParaRPr lang="en-US" dirty="0"/>
          </a:p>
        </p:txBody>
      </p:sp>
      <p:pic>
        <p:nvPicPr>
          <p:cNvPr id="4" name="Picture 2" descr="E:\Pictures for Nature Study PowerPoint\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Pictures for Nature Study PowerPoint\1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3048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Pictures for Nature Study PowerPoint\0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31242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170" name="Picture 2" descr="E:\New folder\November 7 13 CT 11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981200"/>
            <a:ext cx="3149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17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8034" r="-18034"/>
          <a:stretch/>
        </p:blipFill>
        <p:spPr bwMode="auto">
          <a:xfrm rot="16200000">
            <a:off x="179614" y="-2106386"/>
            <a:ext cx="8458200" cy="947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8034" r="-18034"/>
          <a:stretch/>
        </p:blipFill>
        <p:spPr bwMode="auto">
          <a:xfrm rot="16200000">
            <a:off x="179617" y="-2106386"/>
            <a:ext cx="8458200" cy="947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5029200" y="22860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Lake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516832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Pond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6096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  Playing field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809655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Camp Center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4419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Arboretum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5800" y="4819710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Archery 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28600" y="304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Basketball  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200" y="5638800"/>
            <a:ext cx="1600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Wall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43100" y="6477000"/>
            <a:ext cx="567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Google view from Satellite with trails added 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Content Placeholder 3"/>
          <p:cNvPicPr>
            <a:picLocks/>
          </p:cNvPicPr>
          <p:nvPr/>
        </p:nvPicPr>
        <p:blipFill>
          <a:blip r:embed="rId3" cstate="print"/>
          <a:srcRect l="11539" t="17647" r="17333" b="6335"/>
          <a:stretch>
            <a:fillRect/>
          </a:stretch>
        </p:blipFill>
        <p:spPr bwMode="auto">
          <a:xfrm rot="5400000">
            <a:off x="5105400" y="76200"/>
            <a:ext cx="198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Pictures for Nature Study PowerPoint\0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Pictures for Nature Study PowerPoint\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1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Pictures for Nature Study PowerPoint\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3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4" name="Picture 2" descr="E:\New folder\November 7 13 CT 11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169" y="0"/>
            <a:ext cx="931816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60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1" y="-2612572"/>
            <a:ext cx="10240963" cy="10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45720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New Archery and Program Area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7743" y="6905655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 descr="E:\New folder\November 7 13 CT 1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0" y="-762000"/>
            <a:ext cx="10922000" cy="819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76400" y="31242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Arboretum at Sunrise in November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40963" cy="768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6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Pictures for Nature Study PowerPoint\1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5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Pictures for Nature Study PowerPoint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7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Pictures for Nature Study PowerPoint\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1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Pictures for Nature Study PowerPoint\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82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Pictures for Nature Study PowerPoint\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11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E:\Pictures for Nature Study PowerPoint\1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E:\Pictures for Nature Study PowerPoint\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68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E:\Pictures for Nature Study PowerPoint\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634" y="0"/>
            <a:ext cx="9154633" cy="686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04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Arboretum Stone Wall</a:t>
            </a:r>
            <a: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South edge of Arboretum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8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E:\Pictures for Nature Study PowerPoint\0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1"/>
            <a:ext cx="9144000" cy="68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16" y="457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G. Plants of the Arboretum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3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1. Deciduous Trees – leaves fall in F</a:t>
            </a:r>
            <a:r>
              <a:rPr lang="en-US" sz="4000" b="1" dirty="0" smtClean="0"/>
              <a:t>all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The Most Common Examples in the Arboretum </a:t>
            </a: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J:\Images\trees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717" y="1460498"/>
            <a:ext cx="4343401" cy="268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J:\Images\trees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1118" y="1460498"/>
            <a:ext cx="4198082" cy="2732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J:\Images\trees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034" y="4148988"/>
            <a:ext cx="4343400" cy="262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J:\Images\trees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1118" y="4148988"/>
            <a:ext cx="4198082" cy="262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Deciduous Trees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J:\Images\trees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068" y="1156620"/>
            <a:ext cx="4463475" cy="286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J:\Images\trees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5543" y="1156620"/>
            <a:ext cx="437605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J:\Images\trees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068" y="3976020"/>
            <a:ext cx="4459846" cy="279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J:\Images\trees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4826" y="3976020"/>
            <a:ext cx="4386774" cy="271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2. Coniferous Trees (Evergreens)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The  Most 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ommon Examples in the Arboretum</a:t>
            </a: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1219200"/>
            <a:ext cx="9525000" cy="4906963"/>
          </a:xfrm>
        </p:spPr>
        <p:txBody>
          <a:bodyPr>
            <a:normAutofit/>
          </a:bodyPr>
          <a:lstStyle/>
          <a:p>
            <a:pPr marL="914400" lvl="1" indent="-51435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914400" lvl="1" indent="-514350">
              <a:buAutoNum type="alphaLcPeriod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Hemlock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most common evergreen at CT, ½”needles 	long;   </a:t>
            </a:r>
          </a:p>
          <a:p>
            <a:pPr marL="914400" lvl="1" indent="-51435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              3/4” cones, native, found along lake shore.</a:t>
            </a:r>
          </a:p>
          <a:p>
            <a:pPr marL="914400" lvl="1" indent="-51435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b.  White pine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– needles 2.5-5” long, in packages of 5, cones 4-	  	  8”, cluster of 6 at south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east corner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pond dam, native.</a:t>
            </a:r>
          </a:p>
          <a:p>
            <a:pPr marL="914400" lvl="1" indent="-514350">
              <a:buAutoNum type="alphaLcPeriod" startAt="3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Norway spruce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needles singly, 4 sided, ¾” long;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cones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4-7”;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              cluster of 10 near middle of arboretum stone wall,              </a:t>
            </a:r>
          </a:p>
          <a:p>
            <a:pPr marL="857250" lvl="1" indent="-45720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              non-native i.e., planted. </a:t>
            </a:r>
          </a:p>
          <a:p>
            <a:pPr marL="914400" lvl="1" indent="-514350">
              <a:buAutoNum type="alphaLcPeriod" startAt="4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Mountain laurel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– leaves (not needles) 2-4” long, only one in   </a:t>
            </a:r>
          </a:p>
          <a:p>
            <a:pPr marL="857250" lvl="1" indent="-45720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              the arboretum and 2 at CT, can grow 9-27’ tall.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400050" lvl="1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80714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The  Most Common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Evergreens in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Arboretum </a:t>
            </a:r>
            <a:endParaRPr lang="en-US" sz="2800" dirty="0"/>
          </a:p>
        </p:txBody>
      </p:sp>
      <p:pic>
        <p:nvPicPr>
          <p:cNvPr id="4" name="Picture 2" descr="J:\Images\trees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1728" y="838199"/>
            <a:ext cx="4910082" cy="33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J:\Images\trees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838200"/>
            <a:ext cx="4408714" cy="33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J:\Images\trees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4211035"/>
            <a:ext cx="4876800" cy="264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J:\Images\trees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147820"/>
            <a:ext cx="4419600" cy="274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9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Hemlocks – Largest Trees at Camp</a:t>
            </a:r>
            <a:endParaRPr lang="en-US" b="1" dirty="0"/>
          </a:p>
        </p:txBody>
      </p:sp>
      <p:pic>
        <p:nvPicPr>
          <p:cNvPr id="4" name="Picture 2" descr="E:\Pictures for Nature Study PowerPoint\1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43802"/>
            <a:ext cx="9144000" cy="551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6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3. Lichen and Moss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ommonly grow on rocks</a:t>
            </a: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Lichen</a:t>
            </a:r>
            <a:r>
              <a:rPr lang="en-US" dirty="0" smtClean="0"/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composed of 2 plants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fungi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which provides the structure and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algae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provides food.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Moss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 small, soft, primitive plants in damp or shaded areas. Their leaves simply cover stems.</a:t>
            </a:r>
          </a:p>
        </p:txBody>
      </p:sp>
      <p:pic>
        <p:nvPicPr>
          <p:cNvPr id="4" name="Picture 2" descr="E:\Pictures for Nature Study PowerPoint\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480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0" y="6096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411480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Lichen composed of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very small areas of green algae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within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he white fungus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Pictures for Nature Study PowerPoint\0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9" y="53340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Lichen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47244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Moss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286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Lichen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342900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Mushrooms - </a:t>
            </a:r>
          </a:p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nother type of Fungus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H. Selected Animals: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1. Mammals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Abridged from “Life at Camp Timberledge”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mammals01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713" y="994229"/>
            <a:ext cx="3927887" cy="268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mammals0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990601"/>
            <a:ext cx="4383119" cy="265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mammals00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12" y="3679371"/>
            <a:ext cx="3953287" cy="302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mammals02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7615" y="3679371"/>
            <a:ext cx="43831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4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mmals00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29"/>
            <a:ext cx="4433731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 descr="mammals0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731" y="12670"/>
            <a:ext cx="4706448" cy="3396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mammals002.jpg"/>
          <p:cNvPicPr>
            <a:picLocks noChangeAspect="1"/>
          </p:cNvPicPr>
          <p:nvPr/>
        </p:nvPicPr>
        <p:blipFill>
          <a:blip r:embed="rId4" cstate="print"/>
          <a:srcRect t="1376"/>
          <a:stretch>
            <a:fillRect/>
          </a:stretch>
        </p:blipFill>
        <p:spPr bwMode="auto">
          <a:xfrm>
            <a:off x="0" y="3409498"/>
            <a:ext cx="4350465" cy="344850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Picture 1" descr="mammals00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0465" y="3364819"/>
            <a:ext cx="4789714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99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mammals00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0"/>
            <a:ext cx="4419600" cy="333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 descr="mammals00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60" y="0"/>
            <a:ext cx="4620856" cy="333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mammals0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333883"/>
            <a:ext cx="4572000" cy="342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mammals01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459" y="3333884"/>
            <a:ext cx="4350598" cy="342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23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mammals01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-7938"/>
            <a:ext cx="4572000" cy="320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mammals01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419600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mammals01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352800"/>
            <a:ext cx="4495800" cy="349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2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Literature and Website Resources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*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www.camptimberledge.org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*Trails </a:t>
            </a:r>
            <a:r>
              <a:rPr lang="en-US" dirty="0"/>
              <a:t>and Trees of Camp Timberledge.</a:t>
            </a:r>
          </a:p>
          <a:p>
            <a:pPr lvl="0"/>
            <a:r>
              <a:rPr lang="en-US" dirty="0" smtClean="0"/>
              <a:t>*Camp </a:t>
            </a:r>
            <a:r>
              <a:rPr lang="en-US" dirty="0"/>
              <a:t>Timberledge Trails.</a:t>
            </a:r>
          </a:p>
          <a:p>
            <a:pPr lvl="0"/>
            <a:r>
              <a:rPr lang="en-US" dirty="0" smtClean="0"/>
              <a:t>*Check </a:t>
            </a:r>
            <a:r>
              <a:rPr lang="en-US" dirty="0"/>
              <a:t>List of Animals and Plants at Camp </a:t>
            </a:r>
            <a:r>
              <a:rPr lang="en-US" dirty="0" smtClean="0"/>
              <a:t>   Timberledge.</a:t>
            </a:r>
          </a:p>
          <a:p>
            <a:pPr lvl="0"/>
            <a:r>
              <a:rPr lang="en-US" dirty="0" smtClean="0"/>
              <a:t>*Camp </a:t>
            </a:r>
            <a:r>
              <a:rPr lang="en-US" dirty="0"/>
              <a:t>Timberledge Power Point of Camp Timberledge facilities.</a:t>
            </a:r>
          </a:p>
          <a:p>
            <a:pPr lvl="0"/>
            <a:r>
              <a:rPr lang="en-US" dirty="0" smtClean="0"/>
              <a:t>*Life </a:t>
            </a:r>
            <a:r>
              <a:rPr lang="en-US" dirty="0"/>
              <a:t>at Camp Timberledge Power Point of local animals and plants.</a:t>
            </a:r>
          </a:p>
          <a:p>
            <a:pPr lvl="0"/>
            <a:r>
              <a:rPr lang="en-US" dirty="0" smtClean="0"/>
              <a:t>*Camp </a:t>
            </a:r>
            <a:r>
              <a:rPr lang="en-US" dirty="0"/>
              <a:t>Timberledge Map.</a:t>
            </a:r>
          </a:p>
          <a:p>
            <a:r>
              <a:rPr lang="en-US" dirty="0"/>
              <a:t>Common Trees of Pennsylvania by PA Department of Conservation &amp; Natural Resources: Bureau of Forestry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Life, Places, and Things: A Brief Lift for LT@CT July 2013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The End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6F00A-DF88-40C7-8199-3E053E43E258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31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cover dir="r"/>
      </p:transition>
    </mc:Choice>
    <mc:Fallback xmlns="">
      <p:transition spd="slow" advTm="1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</TotalTime>
  <Words>999</Words>
  <Application>Microsoft Office PowerPoint</Application>
  <PresentationFormat>On-screen Show (4:3)</PresentationFormat>
  <Paragraphs>267</Paragraphs>
  <Slides>66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Arial</vt:lpstr>
      <vt:lpstr>Calibri</vt:lpstr>
      <vt:lpstr>Office Theme</vt:lpstr>
      <vt:lpstr>  A Walk In The Woods at   Camp Timberledge Beach Lake, PA  www.camptimberledge.org   Dr. David S. Barnes abarnes2@rochester.rr.com July, 2014</vt:lpstr>
      <vt:lpstr>Presentation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Fast Facts III.</vt:lpstr>
      <vt:lpstr>C. Fast Facts 1.</vt:lpstr>
      <vt:lpstr>Fast Facts 2.</vt:lpstr>
      <vt:lpstr>Fast Facts 3</vt:lpstr>
      <vt:lpstr>D. Water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6. Water Bar A diagonal channel across a trail/road on a hillside to divert water from trail/road and decrease erosion.</vt:lpstr>
      <vt:lpstr>7. Spillways</vt:lpstr>
      <vt:lpstr>8. Fords</vt:lpstr>
      <vt:lpstr>9. Five  Vernal Ponds </vt:lpstr>
      <vt:lpstr>10. Springs</vt:lpstr>
      <vt:lpstr>11. High Bridge Used in the mid to late 19th Century No remains</vt:lpstr>
      <vt:lpstr>12. General Water Flow</vt:lpstr>
      <vt:lpstr>E. Land:</vt:lpstr>
      <vt:lpstr>Rocks: Three General Types 1. Sedimentary Rock</vt:lpstr>
      <vt:lpstr>PowerPoint Presentation</vt:lpstr>
      <vt:lpstr>PowerPoint Presentation</vt:lpstr>
      <vt:lpstr>PowerPoint Presentation</vt:lpstr>
      <vt:lpstr>PowerPoint Presentation</vt:lpstr>
      <vt:lpstr>Pioneer Stone House 11’ x 13’ Built in 1850’s</vt:lpstr>
      <vt:lpstr>2. Igneous </vt:lpstr>
      <vt:lpstr>3. Metamorphic Rocks e.g. marble Composed of sedimentary, igneous (volcanic) and older metaphoric  rocks under great temperature and pressure.</vt:lpstr>
      <vt:lpstr>PowerPoint Presentation</vt:lpstr>
      <vt:lpstr>E. The Arboretum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Deciduous Trees – leaves fall in Fall The Most Common Examples in the Arboretum </vt:lpstr>
      <vt:lpstr>Deciduous Trees  </vt:lpstr>
      <vt:lpstr> 2. Coniferous Trees (Evergreens) The  Most Common Examples in the Arboretum</vt:lpstr>
      <vt:lpstr>The  Most Common Evergreens in the Arboretum </vt:lpstr>
      <vt:lpstr>Hemlocks – Largest Trees at Camp</vt:lpstr>
      <vt:lpstr>3. Lichen and Moss Commonly grow on rocks</vt:lpstr>
      <vt:lpstr>PowerPoint Presentation</vt:lpstr>
      <vt:lpstr>H. Selected Animals: 1. Mammals Abridged from “Life at Camp Timberledge”</vt:lpstr>
      <vt:lpstr>PowerPoint Presentation</vt:lpstr>
      <vt:lpstr>PowerPoint Presentation</vt:lpstr>
      <vt:lpstr>PowerPoint Presentation</vt:lpstr>
      <vt:lpstr> Literature and Website Resources *www.camptimberledge.org</vt:lpstr>
      <vt:lpstr>The End</vt:lpstr>
    </vt:vector>
  </TitlesOfParts>
  <Company>Roberts Wesleyan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Study PowerPoint</dc:title>
  <dc:creator>IT Services</dc:creator>
  <cp:lastModifiedBy>barnes1</cp:lastModifiedBy>
  <cp:revision>181</cp:revision>
  <cp:lastPrinted>2013-11-08T18:45:26Z</cp:lastPrinted>
  <dcterms:created xsi:type="dcterms:W3CDTF">2013-10-15T15:53:34Z</dcterms:created>
  <dcterms:modified xsi:type="dcterms:W3CDTF">2014-07-10T22:04:39Z</dcterms:modified>
</cp:coreProperties>
</file>